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C7953D0-B286-46BE-8256-CD07CABCF89F}">
          <p14:sldIdLst>
            <p14:sldId id="256"/>
          </p14:sldIdLst>
        </p14:section>
        <p14:section name="Oddíl bez názvu" id="{F5CF232C-2F04-41BD-8FC3-DE0422B07066}">
          <p14:sldIdLst>
            <p14:sldId id="271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1B"/>
    <a:srgbClr val="006B42"/>
    <a:srgbClr val="51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E3D2-CD74-4D47-9150-39A422FDE197}" type="datetimeFigureOut">
              <a:rPr lang="cs-CZ" smtClean="0"/>
              <a:t>5.6.2015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93185-2946-441F-A991-329D2A911E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72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7307B-166C-4E6C-BDE3-8EDCF0CB7F42}" type="datetimeFigureOut">
              <a:rPr lang="cs-CZ" smtClean="0"/>
              <a:t>5.6.2015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ACC-D7C1-407A-B0B2-7FBCB9779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9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ACC-D7C1-407A-B0B2-7FBCB977972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58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A04CD-5A7F-494B-B84D-7BDEC79BFF19}" type="datetimeFigureOut">
              <a:rPr lang="cs-CZ" smtClean="0"/>
              <a:pPr/>
              <a:t>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D0AF-8338-4274-9BF2-88C42EF054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31563" y="3861048"/>
            <a:ext cx="9143999" cy="10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000" b="1" dirty="0" smtClean="0">
                <a:solidFill>
                  <a:srgbClr val="FFCB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SENIORSKÁ AKADEMIE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736233"/>
              </p:ext>
            </p:extLst>
          </p:nvPr>
        </p:nvGraphicFramePr>
        <p:xfrm>
          <a:off x="0" y="5524500"/>
          <a:ext cx="9144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3" imgW="23328681" imgH="4114800" progId="Unknown">
                  <p:embed/>
                </p:oleObj>
              </mc:Choice>
              <mc:Fallback>
                <p:oleObj r:id="rId3" imgW="23328681" imgH="4114800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24500"/>
                        <a:ext cx="9144000" cy="1333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16" y="764707"/>
            <a:ext cx="1346103" cy="131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563888" y="984174"/>
            <a:ext cx="52052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GOODWILL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vyšší odborná škola, s. r. o.</a:t>
            </a:r>
          </a:p>
          <a:p>
            <a:endParaRPr lang="cs-CZ" dirty="0"/>
          </a:p>
        </p:txBody>
      </p:sp>
      <p:sp useBgFill="1">
        <p:nvSpPr>
          <p:cNvPr id="7" name="Obdélník 6"/>
          <p:cNvSpPr/>
          <p:nvPr/>
        </p:nvSpPr>
        <p:spPr>
          <a:xfrm>
            <a:off x="3203847" y="5959399"/>
            <a:ext cx="1368152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78" y="2192640"/>
            <a:ext cx="1052513" cy="13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018337" y="2276872"/>
            <a:ext cx="4296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MĚSTSKÁ POLICIE </a:t>
            </a:r>
          </a:p>
          <a:p>
            <a:pPr algn="ctr"/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FRÝDEK-MÍSTEK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303" y="471240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náplň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3. zimní semestr</a:t>
            </a:r>
          </a:p>
          <a:p>
            <a:pPr marL="0" indent="0">
              <a:buNone/>
            </a:pPr>
            <a:endParaRPr lang="cs-CZ" sz="1500" b="1" dirty="0" smtClean="0"/>
          </a:p>
          <a:p>
            <a:pPr>
              <a:buFontTx/>
              <a:buChar char="-"/>
            </a:pPr>
            <a:r>
              <a:rPr lang="cs-CZ" sz="2800" dirty="0" smtClean="0"/>
              <a:t>zeměpis cestovního ruchu Evropy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dějiny umění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komunikace</a:t>
            </a:r>
          </a:p>
          <a:p>
            <a:pPr>
              <a:buFontTx/>
              <a:buChar char="-"/>
            </a:pPr>
            <a:endParaRPr lang="cs-CZ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343626" cy="17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96567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4198" r="4239" b="3469"/>
          <a:stretch/>
        </p:blipFill>
        <p:spPr bwMode="auto">
          <a:xfrm>
            <a:off x="5832629" y="4234648"/>
            <a:ext cx="2086253" cy="18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35343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náplň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59" y="18140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4. letní semestr</a:t>
            </a:r>
          </a:p>
          <a:p>
            <a:pPr marL="0" indent="0">
              <a:buNone/>
            </a:pPr>
            <a:endParaRPr lang="cs-CZ" sz="1500" b="1" dirty="0" smtClean="0"/>
          </a:p>
          <a:p>
            <a:pPr>
              <a:buFontTx/>
              <a:buChar char="-"/>
            </a:pPr>
            <a:r>
              <a:rPr lang="cs-CZ" sz="2800" dirty="0" smtClean="0"/>
              <a:t>technika služeb cestovního ruchu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marketing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hudební kultura</a:t>
            </a:r>
            <a:endParaRPr lang="cs-CZ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00" y="2394428"/>
            <a:ext cx="2306563" cy="168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228469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439">
            <a:off x="5810646" y="4293096"/>
            <a:ext cx="1552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107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náplň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55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5. zimní semestr </a:t>
            </a:r>
          </a:p>
          <a:p>
            <a:pPr marL="0" indent="0">
              <a:buNone/>
            </a:pPr>
            <a:endParaRPr lang="cs-CZ" sz="1200" b="1" dirty="0" smtClean="0"/>
          </a:p>
          <a:p>
            <a:pPr>
              <a:buFontTx/>
              <a:buChar char="-"/>
            </a:pPr>
            <a:r>
              <a:rPr lang="cs-CZ" sz="2800" dirty="0" smtClean="0"/>
              <a:t>zeměpis cestovního ruchu světadílů</a:t>
            </a:r>
          </a:p>
          <a:p>
            <a:pPr marL="0" indent="0">
              <a:buNone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společenská etiketa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činnost cestovních kanceláří</a:t>
            </a:r>
            <a:endParaRPr lang="cs-CZ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625864" cy="13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61" y="3504738"/>
            <a:ext cx="1735301" cy="129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15" y="4790480"/>
            <a:ext cx="2057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568" y="54868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náplň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6. letní semestr</a:t>
            </a:r>
          </a:p>
          <a:p>
            <a:pPr marL="0" indent="0">
              <a:buNone/>
            </a:pPr>
            <a:endParaRPr lang="cs-CZ" sz="2000" b="1" dirty="0" smtClean="0"/>
          </a:p>
          <a:p>
            <a:pPr>
              <a:buFontTx/>
              <a:buChar char="-"/>
            </a:pPr>
            <a:r>
              <a:rPr lang="cs-CZ" sz="2800" dirty="0" smtClean="0"/>
              <a:t>základy ekonomie</a:t>
            </a:r>
          </a:p>
          <a:p>
            <a:pPr marL="0" indent="0">
              <a:buNone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základy </a:t>
            </a:r>
            <a:r>
              <a:rPr lang="cs-CZ" sz="2800" dirty="0" err="1" smtClean="0"/>
              <a:t>kulturologie</a:t>
            </a:r>
            <a:endParaRPr lang="cs-CZ" sz="2800" dirty="0" smtClean="0"/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relaxační metody</a:t>
            </a:r>
            <a:endParaRPr lang="cs-CZ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09" y="2276872"/>
            <a:ext cx="2513526" cy="15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82197"/>
            <a:ext cx="2335347" cy="13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91" y="4638281"/>
            <a:ext cx="1542306" cy="15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1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027" y="40466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Přijďte k nám studovat, rozšiřte si obzory …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sz="4800" dirty="0" smtClean="0"/>
          </a:p>
          <a:p>
            <a:pPr marL="0" indent="0" algn="ctr">
              <a:buNone/>
            </a:pPr>
            <a:endParaRPr lang="cs-CZ" sz="4800" b="1" dirty="0"/>
          </a:p>
          <a:p>
            <a:pPr marL="0" indent="0" algn="ctr">
              <a:buNone/>
            </a:pPr>
            <a:r>
              <a:rPr lang="cs-CZ" sz="4800" b="1" dirty="0" smtClean="0"/>
              <a:t>Těšíme se na Vás! </a:t>
            </a:r>
            <a:endParaRPr lang="cs-CZ" sz="4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584166" cy="2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34249" y="162880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 dirty="0" smtClean="0">
                <a:solidFill>
                  <a:srgbClr val="FFCB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Děkujeme za Vaši pozornost.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3109" y="3789040"/>
            <a:ext cx="8424936" cy="31239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 dirty="0" smtClean="0">
                <a:solidFill>
                  <a:srgbClr val="FFCB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</a:t>
            </a:r>
            <a:r>
              <a:rPr lang="cs-CZ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Kontakt:</a:t>
            </a:r>
          </a:p>
          <a:p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RNDr. Kamila Slováková, Ph.D.</a:t>
            </a:r>
          </a:p>
          <a:p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ředitelka školy</a:t>
            </a:r>
          </a:p>
          <a:p>
            <a:r>
              <a:rPr lang="cs-CZ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Tel.: +420 558 629 213 Mob.:+420</a:t>
            </a:r>
            <a:r>
              <a:rPr lang="cs-CZ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601 394 </a:t>
            </a:r>
            <a:r>
              <a:rPr lang="cs-CZ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794</a:t>
            </a:r>
          </a:p>
          <a:p>
            <a:r>
              <a:rPr lang="cs-CZ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slovakova@vos-goodwill.cz</a:t>
            </a:r>
          </a:p>
          <a:p>
            <a:pPr algn="ctr">
              <a:lnSpc>
                <a:spcPct val="150000"/>
              </a:lnSpc>
            </a:pPr>
            <a:endParaRPr lang="cs-CZ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cs-CZ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cs-CZ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9138"/>
            <a:endParaRPr lang="cs-CZ" sz="9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9138"/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Irena </a:t>
            </a: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Petrová, DiS.</a:t>
            </a:r>
            <a:endParaRPr lang="cs-CZ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9138"/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studijní oddělení</a:t>
            </a:r>
          </a:p>
          <a:p>
            <a:pPr marL="719138"/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Tel.: +420 558 629 214</a:t>
            </a:r>
          </a:p>
          <a:p>
            <a:pPr marL="719138"/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Mob.: +420 607 090 885</a:t>
            </a:r>
          </a:p>
          <a:p>
            <a:pPr marL="719138"/>
            <a:r>
              <a:rPr lang="cs-CZ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petrova@vos-goodwill.cz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3" y="857232"/>
            <a:ext cx="8856984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600" dirty="0"/>
              <a:t>GOODWILL – vyšší odborná škola, s. r. o. byla zařazena </a:t>
            </a:r>
            <a:r>
              <a:rPr lang="cs-CZ" sz="2600" dirty="0" smtClean="0"/>
              <a:t>MŠMT </a:t>
            </a:r>
            <a:br>
              <a:rPr lang="cs-CZ" sz="2600" dirty="0" smtClean="0"/>
            </a:br>
            <a:r>
              <a:rPr lang="cs-CZ" sz="2600" dirty="0" smtClean="0"/>
              <a:t>do </a:t>
            </a:r>
            <a:r>
              <a:rPr lang="cs-CZ" sz="2600" dirty="0"/>
              <a:t>sítě </a:t>
            </a:r>
            <a:r>
              <a:rPr lang="cs-CZ" sz="2600" dirty="0" smtClean="0"/>
              <a:t>škol dne </a:t>
            </a:r>
            <a:r>
              <a:rPr lang="cs-CZ" sz="2600" dirty="0"/>
              <a:t>11. 9. </a:t>
            </a:r>
            <a:r>
              <a:rPr lang="cs-CZ" sz="2600" dirty="0" smtClean="0"/>
              <a:t>1996. Obory </a:t>
            </a:r>
            <a:r>
              <a:rPr lang="cs-CZ" sz="2600" dirty="0"/>
              <a:t>vyšší odborné školy vznikly transformací oborů pomaturitního studia, které bylo akreditováno </a:t>
            </a:r>
            <a:r>
              <a:rPr lang="cs-CZ" sz="2600" dirty="0" smtClean="0"/>
              <a:t>již od </a:t>
            </a:r>
            <a:r>
              <a:rPr lang="cs-CZ" sz="2600" dirty="0"/>
              <a:t>roku 1993</a:t>
            </a:r>
            <a:r>
              <a:rPr lang="cs-CZ" sz="2600" dirty="0" smtClean="0"/>
              <a:t>.</a:t>
            </a:r>
          </a:p>
          <a:p>
            <a:pPr algn="just"/>
            <a:endParaRPr lang="cs-CZ" sz="1000" dirty="0" smtClean="0"/>
          </a:p>
          <a:p>
            <a:pPr algn="just"/>
            <a:r>
              <a:rPr lang="cs-CZ" sz="2600" dirty="0" smtClean="0"/>
              <a:t>Škola je držitelkou Certifikátu systému řízení jakosti dle normy ČSN EN ISO 9001:2009, který prokazuje vysokou kvalitu vzdělávání a hlavní cíl školy - neustálé zlepšování její úrovně. </a:t>
            </a:r>
          </a:p>
          <a:p>
            <a:pPr>
              <a:lnSpc>
                <a:spcPct val="150000"/>
              </a:lnSpc>
            </a:pPr>
            <a:endParaRPr lang="cs-CZ" sz="1300" dirty="0" smtClean="0">
              <a:solidFill>
                <a:srgbClr val="51525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10253761_843913978958470_5776933997829278879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58" y="4236119"/>
            <a:ext cx="4114800" cy="246459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5994" y="3956977"/>
            <a:ext cx="4721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600" dirty="0"/>
              <a:t>VOŠ GOODWILL </a:t>
            </a:r>
            <a:r>
              <a:rPr lang="cs-CZ" sz="2600" dirty="0" smtClean="0"/>
              <a:t>nabízí v denní a kombinované formě vzdělávání tyto obory studia:</a:t>
            </a:r>
          </a:p>
          <a:p>
            <a:pPr marL="285750" indent="-285750" algn="just">
              <a:buFontTx/>
              <a:buChar char="-"/>
            </a:pPr>
            <a:r>
              <a:rPr lang="cs-CZ" sz="2600" dirty="0" smtClean="0"/>
              <a:t>Animace v cestovním ruchu</a:t>
            </a:r>
          </a:p>
          <a:p>
            <a:pPr marL="285750" indent="-285750" algn="just">
              <a:buFontTx/>
              <a:buChar char="-"/>
            </a:pPr>
            <a:r>
              <a:rPr lang="cs-CZ" sz="2600" dirty="0" smtClean="0"/>
              <a:t>Podnikání v cestovním ruchu</a:t>
            </a:r>
          </a:p>
          <a:p>
            <a:pPr marL="285750" indent="-285750" algn="just">
              <a:buFontTx/>
              <a:buChar char="-"/>
            </a:pPr>
            <a:r>
              <a:rPr lang="cs-CZ" sz="2600" dirty="0" smtClean="0"/>
              <a:t>Zahraniční obchod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81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nabízí</a:t>
            </a:r>
            <a:b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ve spolupráci s Městskou policií F-M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C000"/>
                </a:solidFill>
              </a:rPr>
              <a:t>STUDIUM V SENIORSKÉ AKADEMII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Obor:  </a:t>
            </a:r>
            <a:r>
              <a:rPr lang="cs-CZ" dirty="0" smtClean="0"/>
              <a:t>Cestovní ruch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Určeno:  </a:t>
            </a:r>
            <a:r>
              <a:rPr lang="cs-CZ" dirty="0" smtClean="0"/>
              <a:t>aktivním</a:t>
            </a:r>
            <a:r>
              <a:rPr lang="cs-CZ" b="1" dirty="0" smtClean="0"/>
              <a:t> </a:t>
            </a:r>
            <a:r>
              <a:rPr lang="cs-CZ" dirty="0" smtClean="0"/>
              <a:t>seniorům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0" y="2132856"/>
            <a:ext cx="2511921" cy="251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86" y="4644777"/>
            <a:ext cx="2541662" cy="189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-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 smtClean="0"/>
              <a:t>Délka studia:  </a:t>
            </a:r>
            <a:r>
              <a:rPr lang="cs-CZ" dirty="0" smtClean="0"/>
              <a:t>dle volby studenta 1 </a:t>
            </a:r>
            <a:r>
              <a:rPr lang="cs-CZ" b="1" dirty="0" smtClean="0"/>
              <a:t>- </a:t>
            </a:r>
            <a:r>
              <a:rPr lang="cs-CZ" dirty="0" smtClean="0"/>
              <a:t>3 roky </a:t>
            </a:r>
            <a:br>
              <a:rPr lang="cs-CZ" dirty="0" smtClean="0"/>
            </a:br>
            <a:r>
              <a:rPr lang="cs-CZ" sz="2600" dirty="0" smtClean="0"/>
              <a:t>(tj. 2, 4 nebo 6 semestrů; jednotlivé roky studia jsou na sobě nezávislé)</a:t>
            </a:r>
          </a:p>
          <a:p>
            <a:pPr marL="355600" indent="0" algn="just">
              <a:buNone/>
            </a:pPr>
            <a:r>
              <a:rPr lang="cs-CZ" dirty="0" smtClean="0"/>
              <a:t>Každý rok (tzn. 2 semestry) je ukončen získáním certifikátu, po absolvování všech 6-ti semestrů účastníci obdrží souhrnný certifikát. </a:t>
            </a:r>
          </a:p>
          <a:p>
            <a:pPr marL="355600" indent="0" algn="just">
              <a:buNone/>
            </a:pPr>
            <a:endParaRPr lang="cs-CZ" sz="1200" b="1" dirty="0" smtClean="0"/>
          </a:p>
          <a:p>
            <a:pPr algn="just"/>
            <a:r>
              <a:rPr lang="cs-CZ" b="1" dirty="0" smtClean="0"/>
              <a:t>Příspěvek studenta za semestr: </a:t>
            </a:r>
            <a:r>
              <a:rPr lang="cs-CZ" dirty="0" smtClean="0"/>
              <a:t> </a:t>
            </a:r>
            <a:r>
              <a:rPr lang="cs-CZ" dirty="0" smtClean="0"/>
              <a:t>500,-</a:t>
            </a:r>
            <a:r>
              <a:rPr lang="cs-CZ" dirty="0" smtClean="0"/>
              <a:t>Kč</a:t>
            </a:r>
          </a:p>
          <a:p>
            <a:pPr algn="just"/>
            <a:endParaRPr lang="cs-CZ" sz="1200" b="1" dirty="0" smtClean="0"/>
          </a:p>
          <a:p>
            <a:pPr algn="just"/>
            <a:r>
              <a:rPr lang="cs-CZ" b="1" dirty="0" smtClean="0"/>
              <a:t>Semestr: </a:t>
            </a:r>
            <a:r>
              <a:rPr lang="cs-CZ" dirty="0" smtClean="0"/>
              <a:t>10 setkání (týdně 3 vyučovací hodiny); </a:t>
            </a:r>
            <a:br>
              <a:rPr lang="cs-CZ" dirty="0" smtClean="0"/>
            </a:br>
            <a:r>
              <a:rPr lang="cs-CZ" dirty="0" smtClean="0"/>
              <a:t>o přestávkách s možností zakoupení </a:t>
            </a:r>
            <a:r>
              <a:rPr lang="cs-CZ" dirty="0" smtClean="0"/>
              <a:t>občerstvení. Součástí budou také 3 odborné exkurze.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36174"/>
            <a:ext cx="1331595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09040"/>
            <a:ext cx="13096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9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studium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098" y="1701988"/>
            <a:ext cx="8507288" cy="4525963"/>
          </a:xfrm>
        </p:spPr>
        <p:txBody>
          <a:bodyPr/>
          <a:lstStyle/>
          <a:p>
            <a:r>
              <a:rPr lang="cs-CZ" b="1" dirty="0" smtClean="0"/>
              <a:t>Přijímací řízení: </a:t>
            </a:r>
            <a:r>
              <a:rPr lang="cs-CZ" dirty="0" smtClean="0"/>
              <a:t> pouze vyplněná přihláška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b="1" dirty="0" smtClean="0"/>
              <a:t>Zápis ke studiu:  září</a:t>
            </a:r>
            <a:r>
              <a:rPr lang="cs-CZ" dirty="0" smtClean="0"/>
              <a:t> </a:t>
            </a:r>
            <a:r>
              <a:rPr lang="cs-CZ" b="1" dirty="0" smtClean="0"/>
              <a:t>2015</a:t>
            </a:r>
            <a:r>
              <a:rPr lang="cs-CZ" dirty="0" smtClean="0"/>
              <a:t> </a:t>
            </a:r>
            <a:r>
              <a:rPr lang="cs-CZ" sz="2400" dirty="0" smtClean="0"/>
              <a:t>(student obdrží index)</a:t>
            </a:r>
            <a:endParaRPr lang="cs-CZ" sz="2400" b="1" dirty="0" smtClean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640166" cy="243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53256" y="3573016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b="1" dirty="0"/>
              <a:t>Slavnostní imatrikulace</a:t>
            </a:r>
            <a:r>
              <a:rPr lang="cs-CZ" sz="3200" b="1" dirty="0" smtClean="0"/>
              <a:t>:</a:t>
            </a:r>
          </a:p>
          <a:p>
            <a:endParaRPr lang="cs-CZ" sz="1000" dirty="0" smtClean="0"/>
          </a:p>
          <a:p>
            <a:r>
              <a:rPr lang="cs-CZ" sz="3200" dirty="0" smtClean="0"/>
              <a:t>Rytířský </a:t>
            </a:r>
            <a:r>
              <a:rPr lang="cs-CZ" sz="3200" dirty="0"/>
              <a:t>sál frýdeckého </a:t>
            </a:r>
            <a:r>
              <a:rPr lang="cs-CZ" sz="3200" dirty="0" smtClean="0"/>
              <a:t>zámku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035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studium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Zimní semestr: </a:t>
            </a:r>
            <a:r>
              <a:rPr lang="cs-CZ" dirty="0" smtClean="0"/>
              <a:t> studium září – prosinec; </a:t>
            </a:r>
            <a:br>
              <a:rPr lang="cs-CZ" dirty="0" smtClean="0"/>
            </a:br>
            <a:r>
              <a:rPr lang="cs-CZ" dirty="0" smtClean="0"/>
              <a:t>leden zkouškové období </a:t>
            </a:r>
            <a:r>
              <a:rPr lang="cs-CZ" sz="2400" dirty="0" smtClean="0"/>
              <a:t>(formou testu, kolokvia nebo ústní zkoušky)</a:t>
            </a:r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algn="just"/>
            <a:r>
              <a:rPr lang="cs-CZ" b="1" dirty="0" smtClean="0"/>
              <a:t>Letní semestr: </a:t>
            </a:r>
            <a:r>
              <a:rPr lang="cs-CZ" dirty="0" smtClean="0"/>
              <a:t> studium únor – duben; </a:t>
            </a:r>
          </a:p>
          <a:p>
            <a:pPr marL="266700" indent="0" algn="just">
              <a:buNone/>
            </a:pPr>
            <a:r>
              <a:rPr lang="cs-CZ" dirty="0" smtClean="0"/>
              <a:t>květen zkouškové období </a:t>
            </a:r>
            <a:r>
              <a:rPr lang="cs-CZ" sz="2400" dirty="0"/>
              <a:t>(formou </a:t>
            </a:r>
            <a:r>
              <a:rPr lang="cs-CZ" sz="2400" dirty="0" smtClean="0"/>
              <a:t>testu, </a:t>
            </a:r>
            <a:r>
              <a:rPr lang="cs-CZ" sz="2400" dirty="0"/>
              <a:t>kolokvia </a:t>
            </a:r>
            <a:r>
              <a:rPr lang="cs-CZ" sz="2400" dirty="0" smtClean="0"/>
              <a:t>                      nebo  ústní </a:t>
            </a:r>
            <a:r>
              <a:rPr lang="cs-CZ" sz="2400" dirty="0"/>
              <a:t>zkoušky)</a:t>
            </a:r>
            <a:endParaRPr lang="cs-CZ" sz="2400" dirty="0" smtClean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2359424" cy="157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6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studium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800" b="1" dirty="0" smtClean="0"/>
              <a:t>Ukončení ročníku: </a:t>
            </a:r>
            <a:r>
              <a:rPr lang="cs-CZ" sz="2800" dirty="0" smtClean="0"/>
              <a:t>certifikát s přehledem vystudovaných předmětů. Slavnostní předání proběhne v Rytířském sálu frýdeckého zámku</a:t>
            </a:r>
            <a:endParaRPr lang="cs-CZ" sz="2800" b="1" dirty="0" smtClean="0"/>
          </a:p>
          <a:p>
            <a:pPr algn="just"/>
            <a:r>
              <a:rPr lang="cs-CZ" sz="2800" b="1" dirty="0" smtClean="0"/>
              <a:t>Postup do dalšího ročníku: </a:t>
            </a:r>
            <a:r>
              <a:rPr lang="cs-CZ" sz="2800" dirty="0" smtClean="0"/>
              <a:t>na základě certifikátu. Absolvování celého 3-letého studia není povinné.</a:t>
            </a:r>
          </a:p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endParaRPr lang="cs-CZ" sz="2800" b="1" dirty="0" smtClean="0"/>
          </a:p>
          <a:p>
            <a:pPr marL="0" indent="0" algn="just">
              <a:buNone/>
            </a:pPr>
            <a:endParaRPr lang="cs-CZ" sz="2800" b="1" dirty="0" smtClean="0"/>
          </a:p>
          <a:p>
            <a:pPr algn="just"/>
            <a:r>
              <a:rPr lang="cs-CZ" sz="2800" b="1" dirty="0" smtClean="0"/>
              <a:t>Ukončení 3-letého studia: </a:t>
            </a:r>
            <a:r>
              <a:rPr lang="cs-CZ" sz="2800" dirty="0" smtClean="0"/>
              <a:t>certifikát o ukončení celého studia. Předání za přítomnosti významných hostů – Rytířský sál frýdeckého zámku.</a:t>
            </a:r>
            <a:endParaRPr lang="cs-CZ" sz="2800" b="1" dirty="0"/>
          </a:p>
          <a:p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00883"/>
            <a:ext cx="12144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náplň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 smtClean="0"/>
              <a:t>zimní semestr: </a:t>
            </a:r>
          </a:p>
          <a:p>
            <a:pPr marL="0" indent="0">
              <a:buNone/>
            </a:pPr>
            <a:endParaRPr lang="cs-CZ" sz="1000" dirty="0" smtClean="0"/>
          </a:p>
          <a:p>
            <a:pPr>
              <a:buFontTx/>
              <a:buChar char="-"/>
            </a:pPr>
            <a:r>
              <a:rPr lang="cs-CZ" sz="2800" dirty="0" smtClean="0"/>
              <a:t>zeměpis cestovního ruchu České republiky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dějiny České republiky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hotelové a lázeňské služby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77" y="2914341"/>
            <a:ext cx="2393664" cy="159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35" y="3068960"/>
            <a:ext cx="1718965" cy="187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5"/>
          <a:stretch/>
        </p:blipFill>
        <p:spPr bwMode="auto">
          <a:xfrm>
            <a:off x="5220072" y="4509120"/>
            <a:ext cx="2276628" cy="18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7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548680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Škola s dobrým jménem – náplň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2. letní semestr</a:t>
            </a:r>
          </a:p>
          <a:p>
            <a:pPr marL="0" indent="0">
              <a:buNone/>
            </a:pPr>
            <a:endParaRPr lang="cs-CZ" sz="2000" b="1" dirty="0" smtClean="0"/>
          </a:p>
          <a:p>
            <a:pPr>
              <a:buFontTx/>
              <a:buChar char="-"/>
            </a:pPr>
            <a:r>
              <a:rPr lang="cs-CZ" sz="2800" dirty="0" smtClean="0"/>
              <a:t>výtvarná kultura</a:t>
            </a:r>
          </a:p>
          <a:p>
            <a:pPr marL="0" indent="0">
              <a:buNone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základy práva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dirty="0" smtClean="0"/>
              <a:t>psychologie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1457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22" y="4293096"/>
            <a:ext cx="1524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gdw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gdw</Template>
  <TotalTime>726</TotalTime>
  <Words>327</Words>
  <Application>Microsoft Office PowerPoint</Application>
  <PresentationFormat>Předvádění na obrazovce (4:3)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gdw</vt:lpstr>
      <vt:lpstr>Unknown</vt:lpstr>
      <vt:lpstr>Prezentace aplikace PowerPoint</vt:lpstr>
      <vt:lpstr>Prezentace aplikace PowerPoint</vt:lpstr>
      <vt:lpstr>Škola s dobrým jménem nabízí ve spolupráci s Městskou policií F-M</vt:lpstr>
      <vt:lpstr>Škola s dobrým jménem - informace</vt:lpstr>
      <vt:lpstr>Škola s dobrým jménem – studium</vt:lpstr>
      <vt:lpstr>Škola s dobrým jménem – studium</vt:lpstr>
      <vt:lpstr>Škola s dobrým jménem – studium</vt:lpstr>
      <vt:lpstr>Škola s dobrým jménem – náplň studia</vt:lpstr>
      <vt:lpstr>Škola s dobrým jménem – náplň studia</vt:lpstr>
      <vt:lpstr>Škola s dobrým jménem – náplň studia</vt:lpstr>
      <vt:lpstr>Škola s dobrým jménem – náplň studia</vt:lpstr>
      <vt:lpstr>Škola s dobrým jménem – náplň studia</vt:lpstr>
      <vt:lpstr>Škola s dobrým jménem – náplň studia</vt:lpstr>
      <vt:lpstr>Škola s dobrým jménem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</dc:creator>
  <cp:lastModifiedBy>sekr</cp:lastModifiedBy>
  <cp:revision>44</cp:revision>
  <dcterms:created xsi:type="dcterms:W3CDTF">2013-03-20T09:22:35Z</dcterms:created>
  <dcterms:modified xsi:type="dcterms:W3CDTF">2015-06-05T07:41:11Z</dcterms:modified>
</cp:coreProperties>
</file>